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181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72" d="100"/>
          <a:sy n="172" d="100"/>
        </p:scale>
        <p:origin x="7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142200"/>
            <a:ext cx="6803640" cy="235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829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280"/>
            <a:ext cx="6803640" cy="6200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E2D90FA-79B1-4AD1-B8F2-C40B7EA462E5}" type="slidenum">
              <a:t>‹N°›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3640" cy="178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FR" sz="829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77640" y="2501280"/>
            <a:ext cx="6803640" cy="6200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923" lnSpcReduction="10000"/>
          </a:bodyPr>
          <a:lstStyle/>
          <a:p>
            <a:pPr marL="432000" indent="-324000">
              <a:spcBef>
                <a:spcPts val="26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603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213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528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160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452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106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77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53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77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53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77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53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77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377640" y="9739800"/>
            <a:ext cx="1761120" cy="73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2585160" y="9739800"/>
            <a:ext cx="2396160" cy="73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5420160" y="9739800"/>
            <a:ext cx="1761120" cy="736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27201F7-42D2-49E9-AAD6-0D4B61510DE1}" type="slidenum"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1E9C21F-4F77-378C-DAD9-605EE1A209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00" y="6675262"/>
            <a:ext cx="2056125" cy="176172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5A0F38F-5F6D-7FD5-6A7A-66516CF355D6}"/>
              </a:ext>
            </a:extLst>
          </p:cNvPr>
          <p:cNvSpPr txBox="1"/>
          <p:nvPr/>
        </p:nvSpPr>
        <p:spPr>
          <a:xfrm>
            <a:off x="468000" y="4692600"/>
            <a:ext cx="2592000" cy="107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1200" b="0" strike="noStrike" spc="-1" dirty="0">
              <a:solidFill>
                <a:srgbClr val="333333"/>
              </a:solidFill>
              <a:latin typeface="Roboto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23E273E-C9DC-65A9-8A8D-4E353A8C3C60}"/>
              </a:ext>
            </a:extLst>
          </p:cNvPr>
          <p:cNvSpPr txBox="1"/>
          <p:nvPr/>
        </p:nvSpPr>
        <p:spPr>
          <a:xfrm>
            <a:off x="468000" y="972000"/>
            <a:ext cx="6840000" cy="45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2000" b="1" strike="noStrike" cap="all" spc="-1" dirty="0">
                <a:solidFill>
                  <a:srgbClr val="C40F28"/>
                </a:solidFill>
                <a:latin typeface="Roboto"/>
              </a:rPr>
              <a:t>EBI 12 T 102</a:t>
            </a:r>
          </a:p>
          <a:p>
            <a:r>
              <a:rPr lang="fr-FR" sz="1400" b="1" strike="noStrike" cap="all" spc="-1" dirty="0">
                <a:solidFill>
                  <a:srgbClr val="C40F28"/>
                </a:solidFill>
                <a:latin typeface="Roboto"/>
              </a:rPr>
              <a:t>Enregistreur de température sans fil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01C02C-6402-DF39-C718-2435D34BABF9}"/>
              </a:ext>
            </a:extLst>
          </p:cNvPr>
          <p:cNvSpPr txBox="1"/>
          <p:nvPr/>
        </p:nvSpPr>
        <p:spPr>
          <a:xfrm>
            <a:off x="468000" y="5037762"/>
            <a:ext cx="2592000" cy="21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1400" b="0" strike="noStrike" cap="all" spc="-1" dirty="0">
                <a:solidFill>
                  <a:srgbClr val="C40F28"/>
                </a:solidFill>
                <a:latin typeface="Roboto"/>
              </a:rPr>
              <a:t>Avantages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6B60D07-45C9-A5E7-2CAF-67A31FA5041E}"/>
              </a:ext>
            </a:extLst>
          </p:cNvPr>
          <p:cNvSpPr txBox="1"/>
          <p:nvPr/>
        </p:nvSpPr>
        <p:spPr>
          <a:xfrm>
            <a:off x="516262" y="9420370"/>
            <a:ext cx="3060000" cy="21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1400" b="0" strike="noStrike" cap="all" spc="-1" dirty="0">
                <a:solidFill>
                  <a:srgbClr val="C40F28"/>
                </a:solidFill>
                <a:latin typeface="Roboto"/>
              </a:rPr>
              <a:t>Applications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F1FB84-367A-9D57-92B8-916C255AC4F2}"/>
              </a:ext>
            </a:extLst>
          </p:cNvPr>
          <p:cNvSpPr txBox="1"/>
          <p:nvPr/>
        </p:nvSpPr>
        <p:spPr>
          <a:xfrm>
            <a:off x="449213" y="9822600"/>
            <a:ext cx="2160000" cy="53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 dirty="0">
                <a:solidFill>
                  <a:srgbClr val="333333"/>
                </a:solidFill>
                <a:latin typeface="Roboto"/>
              </a:rPr>
              <a:t>Industrie agroalimentaire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spc="-1">
                <a:solidFill>
                  <a:srgbClr val="333333"/>
                </a:solidFill>
                <a:latin typeface="Roboto"/>
              </a:rPr>
              <a:t>Industrie pharmaceutique</a:t>
            </a:r>
            <a:endParaRPr lang="fr-FR" sz="1200" b="0" strike="noStrike" spc="-1" dirty="0">
              <a:solidFill>
                <a:srgbClr val="333333"/>
              </a:solidFill>
              <a:latin typeface="Roboto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198A88A-CCCC-A1C8-9D4D-0580325850D7}"/>
              </a:ext>
            </a:extLst>
          </p:cNvPr>
          <p:cNvSpPr txBox="1"/>
          <p:nvPr/>
        </p:nvSpPr>
        <p:spPr>
          <a:xfrm>
            <a:off x="2700413" y="9835405"/>
            <a:ext cx="2160000" cy="43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 dirty="0">
                <a:solidFill>
                  <a:srgbClr val="333333"/>
                </a:solidFill>
                <a:latin typeface="Roboto"/>
              </a:rPr>
              <a:t>Laboratoires R&amp;D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F0B9A2-7184-F92F-2D68-94A7A0928805}"/>
              </a:ext>
            </a:extLst>
          </p:cNvPr>
          <p:cNvSpPr txBox="1"/>
          <p:nvPr/>
        </p:nvSpPr>
        <p:spPr>
          <a:xfrm>
            <a:off x="468000" y="6832021"/>
            <a:ext cx="2592000" cy="21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1400" b="0" strike="noStrike" cap="all" spc="-1" dirty="0">
                <a:solidFill>
                  <a:srgbClr val="C40F28"/>
                </a:solidFill>
                <a:latin typeface="Roboto"/>
              </a:rPr>
              <a:t>Accessoires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3AFB8B5-6614-1582-8A8D-E4BFA081CDB5}"/>
              </a:ext>
            </a:extLst>
          </p:cNvPr>
          <p:cNvSpPr txBox="1"/>
          <p:nvPr/>
        </p:nvSpPr>
        <p:spPr>
          <a:xfrm>
            <a:off x="522001" y="4871768"/>
            <a:ext cx="2592000" cy="13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1200" b="0" strike="noStrike" spc="-1" dirty="0">
              <a:solidFill>
                <a:srgbClr val="333333"/>
              </a:solidFill>
              <a:latin typeface="Roboto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BE6E573-C05A-4E72-AF82-18318DC0EDAE}"/>
              </a:ext>
            </a:extLst>
          </p:cNvPr>
          <p:cNvSpPr txBox="1"/>
          <p:nvPr/>
        </p:nvSpPr>
        <p:spPr>
          <a:xfrm>
            <a:off x="468000" y="8748000"/>
            <a:ext cx="2160000" cy="2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/>
            <a:endParaRPr lang="fr-FR" sz="1000" b="0" i="1" strike="noStrike" spc="-1" dirty="0">
              <a:solidFill>
                <a:srgbClr val="333333"/>
              </a:solidFill>
              <a:latin typeface="Roboto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CEBABF7-B3BE-CC8C-9452-8DDC8A2562E0}"/>
              </a:ext>
            </a:extLst>
          </p:cNvPr>
          <p:cNvSpPr txBox="1"/>
          <p:nvPr/>
        </p:nvSpPr>
        <p:spPr>
          <a:xfrm>
            <a:off x="468000" y="9496263"/>
            <a:ext cx="3060000" cy="21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fr-FR" sz="1400" b="0" strike="noStrike" cap="all" spc="-1" dirty="0">
              <a:solidFill>
                <a:srgbClr val="EC6F36"/>
              </a:solidFill>
              <a:latin typeface="Roboto"/>
            </a:endParaRP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DDE9BE70-B3DF-F839-6DF1-3014591A41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7928683"/>
              </p:ext>
            </p:extLst>
          </p:nvPr>
        </p:nvGraphicFramePr>
        <p:xfrm>
          <a:off x="3240000" y="1614240"/>
          <a:ext cx="4138920" cy="3982200"/>
        </p:xfrm>
        <a:graphic>
          <a:graphicData uri="http://schemas.openxmlformats.org/drawingml/2006/table">
            <a:tbl>
              <a:tblPr/>
              <a:tblGrid>
                <a:gridCol w="168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0">
                <a:tc gridSpan="2">
                  <a:txBody>
                    <a:bodyPr/>
                    <a:lstStyle/>
                    <a:p>
                      <a:pPr marL="36000" algn="ctr"/>
                      <a:r>
                        <a:rPr lang="fr-FR" sz="1000" b="0" strike="noStrike" spc="-1" dirty="0">
                          <a:solidFill>
                            <a:srgbClr val="FFFFFF"/>
                          </a:solidFill>
                          <a:latin typeface="Roboto Condensed"/>
                        </a:rPr>
                        <a:t>CARACTÉRISTIQUES TECHNIQUES</a:t>
                      </a:r>
                    </a:p>
                  </a:txBody>
                  <a:tcPr marL="36000" marR="36000">
                    <a:lnL w="7200">
                      <a:solidFill>
                        <a:srgbClr val="333333"/>
                      </a:solidFill>
                      <a:prstDash val="solid"/>
                    </a:lnL>
                    <a:lnR w="7200">
                      <a:solidFill>
                        <a:srgbClr val="333333"/>
                      </a:solidFill>
                      <a:prstDash val="solid"/>
                    </a:lnR>
                    <a:lnT w="7200">
                      <a:solidFill>
                        <a:srgbClr val="333333"/>
                      </a:solidFill>
                      <a:prstDash val="solid"/>
                    </a:lnT>
                    <a:lnB w="7200">
                      <a:solidFill>
                        <a:srgbClr val="333333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" algn="ctr"/>
                      <a:endParaRPr lang="fr-FR" sz="1000" b="0" strike="noStrike" spc="-1">
                        <a:solidFill>
                          <a:srgbClr val="FFFFFF"/>
                        </a:solidFill>
                        <a:latin typeface="Roboto Condensed"/>
                      </a:endParaRPr>
                    </a:p>
                  </a:txBody>
                  <a:tcPr marL="36000" marR="36000">
                    <a:lnL w="7200">
                      <a:solidFill>
                        <a:srgbClr val="333333"/>
                      </a:solidFill>
                      <a:prstDash val="solid"/>
                    </a:lnL>
                    <a:lnR w="7200">
                      <a:solidFill>
                        <a:srgbClr val="333333"/>
                      </a:solidFill>
                      <a:prstDash val="solid"/>
                    </a:lnR>
                    <a:lnT w="7200">
                      <a:solidFill>
                        <a:srgbClr val="333333"/>
                      </a:solidFill>
                      <a:prstDash val="solid"/>
                    </a:lnT>
                    <a:lnB w="7200">
                      <a:solidFill>
                        <a:srgbClr val="333333"/>
                      </a:solidFill>
                      <a:prstDash val="solid"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1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Modèle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EBI 12 T 102 – capteur interne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Étendue de mesure en T° 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-90 °C … +60 °C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Précision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± 0,5 °C (-90 °C … -40 °C)</a:t>
                      </a:r>
                    </a:p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± 0,3 °C (-40 °C … +60 °C)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Résolution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0,01°C</a:t>
                      </a:r>
                    </a:p>
                  </a:txBody>
                  <a:tcPr marL="36000" marR="36000" anchor="ctr">
                    <a:lnL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Type de capteur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Pt 1000, classe A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Capacité de mémoire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27,840 valeurs mesurées</a:t>
                      </a:r>
                    </a:p>
                  </a:txBody>
                  <a:tcPr marL="36000" marR="36000" anchor="ctr">
                    <a:lnL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18702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Intervalle de mesure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1 sec à 24 heures, réglable</a:t>
                      </a:r>
                    </a:p>
                  </a:txBody>
                  <a:tcPr marL="36000" marR="36000" anchor="ctr">
                    <a:lnL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>
                          <a:solidFill>
                            <a:srgbClr val="333333"/>
                          </a:solidFill>
                          <a:latin typeface="Roboto Condensed"/>
                        </a:rPr>
                        <a:t>Pile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Pile lithium (3,6 V), remplaçable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Dimensions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48 x 24 mm (sans capteur)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Boîtier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316 L </a:t>
                      </a:r>
                      <a:r>
                        <a:rPr lang="es-ES" sz="800" b="0" strike="noStrike" spc="-1" dirty="0" err="1">
                          <a:solidFill>
                            <a:srgbClr val="333333"/>
                          </a:solidFill>
                          <a:latin typeface="Roboto Condensed"/>
                        </a:rPr>
                        <a:t>acier</a:t>
                      </a:r>
                      <a:r>
                        <a:rPr lang="es-ES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 </a:t>
                      </a:r>
                      <a:r>
                        <a:rPr lang="es-ES" sz="800" b="0" strike="noStrike" spc="-1" dirty="0" err="1">
                          <a:solidFill>
                            <a:srgbClr val="333333"/>
                          </a:solidFill>
                          <a:latin typeface="Roboto Condensed"/>
                        </a:rPr>
                        <a:t>inox</a:t>
                      </a:r>
                      <a:r>
                        <a:rPr lang="es-ES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 / PEEK </a:t>
                      </a:r>
                      <a:endParaRPr lang="fr-FR" sz="800" b="0" strike="noStrike" spc="-1" dirty="0">
                        <a:solidFill>
                          <a:srgbClr val="333333"/>
                        </a:solidFill>
                        <a:latin typeface="Roboto Condensed"/>
                      </a:endParaRPr>
                    </a:p>
                  </a:txBody>
                  <a:tcPr marL="36000" marR="36000" anchor="ctr">
                    <a:lnL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Poids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env. 110 g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785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Indice de protection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IP 68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>
                      <a:solidFill>
                        <a:srgbClr val="B2B2B2"/>
                      </a:solidFill>
                      <a:prstDash val="solid"/>
                    </a:lnT>
                    <a:lnB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Exploitation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Interface IF 100/ IF 200 + logiciel Winlog.pro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Mode de mesure 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• En continu (en boucle)</a:t>
                      </a:r>
                    </a:p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• Mesure à partir d’une date/heure de début</a:t>
                      </a:r>
                    </a:p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• Mesure jusqu’à mémoire pleine</a:t>
                      </a:r>
                    </a:p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• Mesure à partir d’une date/heure début/fin</a:t>
                      </a:r>
                    </a:p>
                  </a:txBody>
                  <a:tcPr marL="36000" marR="36000" anchor="ctr">
                    <a:lnL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37693"/>
                  </a:ext>
                </a:extLst>
              </a:tr>
              <a:tr h="192240"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Certificat</a:t>
                      </a:r>
                    </a:p>
                  </a:txBody>
                  <a:tcPr marL="36000" marR="36000" anchor="ctr">
                    <a:lnL w="7200">
                      <a:solidFill>
                        <a:srgbClr val="B2B2B2"/>
                      </a:solidFill>
                      <a:prstDash val="solid"/>
                    </a:lnL>
                    <a:lnR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0" strike="noStrike" spc="-1" dirty="0">
                          <a:solidFill>
                            <a:srgbClr val="333333"/>
                          </a:solidFill>
                          <a:latin typeface="Roboto Condensed"/>
                        </a:rPr>
                        <a:t>Étalonnage usine en 3 points (-20°C / 0°C/ 60°C)</a:t>
                      </a:r>
                    </a:p>
                  </a:txBody>
                  <a:tcPr marL="36000" marR="36000" anchor="ctr">
                    <a:lnL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B2B2B2"/>
                      </a:solidFill>
                      <a:prstDash val="solid"/>
                    </a:lnR>
                    <a:lnT w="72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B2B2B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208772"/>
                  </a:ext>
                </a:extLst>
              </a:tr>
            </a:tbl>
          </a:graphicData>
        </a:graphic>
      </p:graphicFrame>
      <p:sp>
        <p:nvSpPr>
          <p:cNvPr id="30" name="ZoneTexte 29">
            <a:extLst>
              <a:ext uri="{FF2B5EF4-FFF2-40B4-BE49-F238E27FC236}">
                <a16:creationId xmlns:a16="http://schemas.microsoft.com/office/drawing/2014/main" id="{11F9A23B-85A2-B05E-14D4-0019A60C5FDD}"/>
              </a:ext>
            </a:extLst>
          </p:cNvPr>
          <p:cNvSpPr txBox="1"/>
          <p:nvPr/>
        </p:nvSpPr>
        <p:spPr>
          <a:xfrm>
            <a:off x="615950" y="8548074"/>
            <a:ext cx="2159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i="1" dirty="0">
                <a:solidFill>
                  <a:srgbClr val="000000"/>
                </a:solidFill>
                <a:highlight>
                  <a:srgbClr val="FFFFFF"/>
                </a:highlight>
                <a:latin typeface="Roboto" panose="02000000000000000000" pitchFamily="2" charset="0"/>
              </a:rPr>
              <a:t>SET SI 1100</a:t>
            </a:r>
            <a:endParaRPr kumimoji="0" lang="fr-FR" sz="1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Permet d’exploiter les enregistreurs EBI 11. Kit interface IF 100 + logiciel </a:t>
            </a:r>
            <a:r>
              <a:rPr kumimoji="0" lang="fr-FR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Winlog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 pro</a:t>
            </a:r>
          </a:p>
        </p:txBody>
      </p:sp>
      <p:pic>
        <p:nvPicPr>
          <p:cNvPr id="31" name="Image 30" descr="Une image contenant routeur&#10;&#10;Description générée automatiquement">
            <a:extLst>
              <a:ext uri="{FF2B5EF4-FFF2-40B4-BE49-F238E27FC236}">
                <a16:creationId xmlns:a16="http://schemas.microsoft.com/office/drawing/2014/main" id="{2806BC69-7223-FE47-4B76-B9716218D8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923" y="6481877"/>
            <a:ext cx="1960372" cy="196037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51E2D9C4-CF5E-7397-41B1-EBC5CAAC4974}"/>
              </a:ext>
            </a:extLst>
          </p:cNvPr>
          <p:cNvSpPr txBox="1"/>
          <p:nvPr/>
        </p:nvSpPr>
        <p:spPr>
          <a:xfrm>
            <a:off x="2988002" y="8544676"/>
            <a:ext cx="2159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i="1" dirty="0">
                <a:solidFill>
                  <a:srgbClr val="000000"/>
                </a:solidFill>
                <a:highlight>
                  <a:srgbClr val="FFFFFF"/>
                </a:highlight>
                <a:latin typeface="Roboto" panose="02000000000000000000" pitchFamily="2" charset="0"/>
              </a:rPr>
              <a:t>SET SI 1200</a:t>
            </a:r>
            <a:endParaRPr kumimoji="0" lang="fr-FR" sz="1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Permet d’exploiter les enregistreurs EBI 12. Kit interface IF 200 + logiciel </a:t>
            </a:r>
            <a:r>
              <a:rPr kumimoji="0" lang="fr-FR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Winlog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 pro</a:t>
            </a:r>
          </a:p>
        </p:txBody>
      </p:sp>
      <p:pic>
        <p:nvPicPr>
          <p:cNvPr id="33" name="Image 32" descr="Une image contenant conception&#10;&#10;Description générée automatiquement avec une confiance faible">
            <a:extLst>
              <a:ext uri="{FF2B5EF4-FFF2-40B4-BE49-F238E27FC236}">
                <a16:creationId xmlns:a16="http://schemas.microsoft.com/office/drawing/2014/main" id="{1C3BAE92-56AB-FAD5-1CE1-B6D5C0F2CB9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034" y="6675262"/>
            <a:ext cx="1842777" cy="1842777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2B4721DC-C469-AD0A-23DC-29AEE8FCE773}"/>
              </a:ext>
            </a:extLst>
          </p:cNvPr>
          <p:cNvSpPr txBox="1"/>
          <p:nvPr/>
        </p:nvSpPr>
        <p:spPr>
          <a:xfrm>
            <a:off x="5473281" y="8502213"/>
            <a:ext cx="215999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AL 104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Roboto" panose="02000000000000000000" pitchFamily="2" charset="0"/>
              </a:rPr>
              <a:t>Kit de remplacement de pile (3 piles) et joints d’étanchéité.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89779B7-9239-3843-C39A-F86B6B791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76" y="1729269"/>
            <a:ext cx="2477726" cy="247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BE650CFE-5B09-63E7-230E-CF8AEE3C8EBC}"/>
              </a:ext>
            </a:extLst>
          </p:cNvPr>
          <p:cNvSpPr txBox="1"/>
          <p:nvPr/>
        </p:nvSpPr>
        <p:spPr>
          <a:xfrm>
            <a:off x="360679" y="5411709"/>
            <a:ext cx="5506644" cy="13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 dirty="0">
                <a:solidFill>
                  <a:srgbClr val="333333"/>
                </a:solidFill>
                <a:latin typeface="Roboto"/>
              </a:rPr>
              <a:t>Haute précision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 dirty="0">
                <a:solidFill>
                  <a:srgbClr val="333333"/>
                </a:solidFill>
                <a:latin typeface="Roboto"/>
              </a:rPr>
              <a:t>Entièrement étanche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spc="-1" dirty="0">
                <a:solidFill>
                  <a:srgbClr val="333333"/>
                </a:solidFill>
                <a:latin typeface="Roboto"/>
              </a:rPr>
              <a:t>Basse température jusqu’à -90°C</a:t>
            </a:r>
            <a:endParaRPr lang="fr-FR" sz="1200" b="0" strike="noStrike" spc="-1" dirty="0">
              <a:solidFill>
                <a:srgbClr val="333333"/>
              </a:solidFill>
              <a:latin typeface="Roboto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 dirty="0">
                <a:solidFill>
                  <a:srgbClr val="333333"/>
                </a:solidFill>
                <a:latin typeface="Roboto"/>
              </a:rPr>
              <a:t>Remplacement de la pile par l'utilisateur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 dirty="0">
                <a:solidFill>
                  <a:srgbClr val="333333"/>
                </a:solidFill>
                <a:latin typeface="Roboto"/>
              </a:rPr>
              <a:t>Certificat d’étalonnage inclus en 3 points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CA05BA5-57D0-7970-A74D-3CBF6EA981F5}"/>
              </a:ext>
            </a:extLst>
          </p:cNvPr>
          <p:cNvSpPr txBox="1"/>
          <p:nvPr/>
        </p:nvSpPr>
        <p:spPr>
          <a:xfrm rot="16200000">
            <a:off x="-935640" y="9252000"/>
            <a:ext cx="2160000" cy="2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000" spc="-1" dirty="0">
                <a:solidFill>
                  <a:srgbClr val="FFFFFF"/>
                </a:solidFill>
                <a:latin typeface="Roboto"/>
              </a:rPr>
              <a:t>10/12/</a:t>
            </a:r>
            <a:r>
              <a:rPr lang="fr-FR" sz="1000" b="0" strike="noStrike" spc="-1" dirty="0">
                <a:solidFill>
                  <a:srgbClr val="FFFFFF"/>
                </a:solidFill>
                <a:latin typeface="Roboto"/>
              </a:rPr>
              <a:t>/2024 - V1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282</Words>
  <Application>Microsoft Office PowerPoint</Application>
  <PresentationFormat>Personnalisé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Roboto</vt:lpstr>
      <vt:lpstr>Roboto Condensed</vt:lpstr>
      <vt:lpstr>Symbol</vt:lpstr>
      <vt:lpstr>Times New Roman</vt:lpstr>
      <vt:lpstr>Wingdings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Poste Marketing</dc:creator>
  <dc:description/>
  <cp:lastModifiedBy>Brigitte CHARAUDEAU</cp:lastModifiedBy>
  <cp:revision>9</cp:revision>
  <cp:lastPrinted>2024-07-26T11:46:26Z</cp:lastPrinted>
  <dcterms:created xsi:type="dcterms:W3CDTF">2024-07-24T12:18:08Z</dcterms:created>
  <dcterms:modified xsi:type="dcterms:W3CDTF">2024-12-10T13:04:02Z</dcterms:modified>
  <dc:language>fr-FR</dc:language>
</cp:coreProperties>
</file>